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50" d="100"/>
          <a:sy n="150" d="100"/>
        </p:scale>
        <p:origin x="1104" y="-50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10T00:40:32.10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0 386 24575,'8'0'0,"-1"0"0,1-1 0,-1 0 0,1 0 0,-1-1 0,1 1 0,-1-2 0,0 1 0,0-1 0,0 0 0,8-5 0,-1-3 0,0 0 0,0 0 0,17-21 0,-19 20 0,-4 6 0,0 0 0,1 1 0,0 0 0,0 0 0,0 1 0,0 0 0,1 0 0,0 1 0,9-1 0,50-21 0,5-4 0,-58 24 0,0 0 0,-1-2 0,20-10 0,13-8 0,68-27 0,-99 45 0,33-22 103,-40 22-470,0 1 0,0 0 0,18-7 0,-14 9-6459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10T00:40:42.36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1 419 24575,'0'-2'0,"1"-1"0,0 1 0,0 0 0,0 0 0,0 0 0,0 0 0,1 0 0,-1 0 0,0 0 0,1 1 0,-1-1 0,1 0 0,0 1 0,0-1 0,0 1 0,2-2 0,33-20 0,-37 22 0,60-38 0,-42 26 0,1 1 0,41-20 0,75-34 0,5 14 0,-12 5 0,-89 28 0,55-37 0,-45 35-1365,-38 17-5461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4BFE1-A23F-46D8-8D3F-C8B3B28AB741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E36CF-873D-4616-A98F-AA604F0F0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10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242C-1A15-4C4F-9047-5D82E49F42A6}" type="datetime1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12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4E2C5-F2E2-4946-A4CA-E1ABA3FC2A06}" type="datetime1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3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AD71-E933-4CB3-9704-0540E833AF3F}" type="datetime1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326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43192-B5D7-4FED-9E55-30A721D9419B}" type="datetime1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634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56C2-FF21-4A32-BBFE-18A87C40A860}" type="datetime1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164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D2AE-52A7-49F2-9D0C-CC585A167ED7}" type="datetime1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33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924D-F07B-4053-BADD-6C35082EBD81}" type="datetime1">
              <a:rPr lang="en-US" smtClean="0"/>
              <a:t>8/9/2023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1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6702-5266-44AE-A0DC-1A3DA5762408}" type="datetime1">
              <a:rPr lang="en-US" smtClean="0"/>
              <a:t>8/9/2023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829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F998-AA8A-4691-8CA6-A4D021680037}" type="datetime1">
              <a:rPr lang="en-US" smtClean="0"/>
              <a:t>8/9/2023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76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6BA9-7952-4625-AFCC-E212BC05644A}" type="datetime1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78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1B8C-610A-4CD8-BAF0-88F0DF825D2F}" type="datetime1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95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9BDBD-26B1-4370-B554-5C1DE434E422}" type="datetime1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2021 Childrens Lighthouse Franchise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03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.xml"/><Relationship Id="rId5" Type="http://schemas.openxmlformats.org/officeDocument/2006/relationships/image" Target="../media/image3.png"/><Relationship Id="rId4" Type="http://schemas.openxmlformats.org/officeDocument/2006/relationships/customXml" Target="../ink/ink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F9744BE-5DE1-4F71-AD49-BBEFCC8A112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3" r="10430"/>
          <a:stretch/>
        </p:blipFill>
        <p:spPr>
          <a:xfrm>
            <a:off x="5143500" y="11047847"/>
            <a:ext cx="2163440" cy="1084802"/>
          </a:xfrm>
          <a:prstGeom prst="rect">
            <a:avLst/>
          </a:prstGeom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9EF2CC52-5487-06A7-9ABC-EFA4A464A909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1671481023"/>
              </p:ext>
            </p:extLst>
          </p:nvPr>
        </p:nvGraphicFramePr>
        <p:xfrm>
          <a:off x="286603" y="272957"/>
          <a:ext cx="7178728" cy="8037698"/>
        </p:xfrm>
        <a:graphic>
          <a:graphicData uri="http://schemas.openxmlformats.org/drawingml/2006/table">
            <a:tbl>
              <a:tblPr/>
              <a:tblGrid>
                <a:gridCol w="326138">
                  <a:extLst>
                    <a:ext uri="{9D8B030D-6E8A-4147-A177-3AD203B41FA5}">
                      <a16:colId xmlns:a16="http://schemas.microsoft.com/office/drawing/2014/main" val="2039190558"/>
                    </a:ext>
                  </a:extLst>
                </a:gridCol>
                <a:gridCol w="326138">
                  <a:extLst>
                    <a:ext uri="{9D8B030D-6E8A-4147-A177-3AD203B41FA5}">
                      <a16:colId xmlns:a16="http://schemas.microsoft.com/office/drawing/2014/main" val="346922973"/>
                    </a:ext>
                  </a:extLst>
                </a:gridCol>
                <a:gridCol w="326138">
                  <a:extLst>
                    <a:ext uri="{9D8B030D-6E8A-4147-A177-3AD203B41FA5}">
                      <a16:colId xmlns:a16="http://schemas.microsoft.com/office/drawing/2014/main" val="1603729456"/>
                    </a:ext>
                  </a:extLst>
                </a:gridCol>
                <a:gridCol w="326138">
                  <a:extLst>
                    <a:ext uri="{9D8B030D-6E8A-4147-A177-3AD203B41FA5}">
                      <a16:colId xmlns:a16="http://schemas.microsoft.com/office/drawing/2014/main" val="2268805598"/>
                    </a:ext>
                  </a:extLst>
                </a:gridCol>
                <a:gridCol w="326138">
                  <a:extLst>
                    <a:ext uri="{9D8B030D-6E8A-4147-A177-3AD203B41FA5}">
                      <a16:colId xmlns:a16="http://schemas.microsoft.com/office/drawing/2014/main" val="2353777162"/>
                    </a:ext>
                  </a:extLst>
                </a:gridCol>
                <a:gridCol w="326138">
                  <a:extLst>
                    <a:ext uri="{9D8B030D-6E8A-4147-A177-3AD203B41FA5}">
                      <a16:colId xmlns:a16="http://schemas.microsoft.com/office/drawing/2014/main" val="3031619104"/>
                    </a:ext>
                  </a:extLst>
                </a:gridCol>
                <a:gridCol w="326138">
                  <a:extLst>
                    <a:ext uri="{9D8B030D-6E8A-4147-A177-3AD203B41FA5}">
                      <a16:colId xmlns:a16="http://schemas.microsoft.com/office/drawing/2014/main" val="1118726114"/>
                    </a:ext>
                  </a:extLst>
                </a:gridCol>
                <a:gridCol w="192717">
                  <a:extLst>
                    <a:ext uri="{9D8B030D-6E8A-4147-A177-3AD203B41FA5}">
                      <a16:colId xmlns:a16="http://schemas.microsoft.com/office/drawing/2014/main" val="1054402277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2296835161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838183533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1972050282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1757862239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1039019036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1204683194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3195529257"/>
                    </a:ext>
                  </a:extLst>
                </a:gridCol>
                <a:gridCol w="189011">
                  <a:extLst>
                    <a:ext uri="{9D8B030D-6E8A-4147-A177-3AD203B41FA5}">
                      <a16:colId xmlns:a16="http://schemas.microsoft.com/office/drawing/2014/main" val="2656086788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3884695621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1748302587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3917700107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967152558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1429422528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3623625735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394057153"/>
                    </a:ext>
                  </a:extLst>
                </a:gridCol>
              </a:tblGrid>
              <a:tr h="458869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 dirty="0">
                          <a:solidFill>
                            <a:srgbClr val="FFFFFF"/>
                          </a:solidFill>
                          <a:effectLst/>
                          <a:latin typeface="Caecilia LT Std Light" panose="02060803050505020204" pitchFamily="18" charset="0"/>
                        </a:rPr>
                        <a:t>Preschool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F33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159779"/>
                  </a:ext>
                </a:extLst>
              </a:tr>
              <a:tr h="35989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ecilia LT Std Light" panose="02060803050505020204" pitchFamily="18" charset="0"/>
                        </a:rPr>
                        <a:t>2023-2024 Calendar At-A-Glance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33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316407"/>
                  </a:ext>
                </a:extLst>
              </a:tr>
              <a:tr h="16735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2742337"/>
                  </a:ext>
                </a:extLst>
              </a:tr>
              <a:tr h="170951">
                <a:tc gridSpan="23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Fall Semester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33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723898"/>
                  </a:ext>
                </a:extLst>
              </a:tr>
              <a:tr h="152957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September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October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November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750318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Cooperation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Helpfulness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Gratitude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872167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202458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336953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392680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430801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31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711792"/>
                  </a:ext>
                </a:extLst>
              </a:tr>
              <a:tr h="23933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Our Home &amp; All About Me, Apples, Wild Animals, Pets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Our Community, Careers, Nocturnal Animals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Fall, Forest Animals, Giving Thanks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241239"/>
                  </a:ext>
                </a:extLst>
              </a:tr>
              <a:tr h="167352"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vert="vert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vert="vert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vert="vert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6788969"/>
                  </a:ext>
                </a:extLst>
              </a:tr>
              <a:tr h="170951">
                <a:tc gridSpan="23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Winter Semester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33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445658"/>
                  </a:ext>
                </a:extLst>
              </a:tr>
              <a:tr h="17095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December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January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February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959956"/>
                  </a:ext>
                </a:extLst>
              </a:tr>
              <a:tr h="1283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Patience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Diversity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Truthfulness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47314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1170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054384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884174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39041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31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062734"/>
                  </a:ext>
                </a:extLst>
              </a:tr>
              <a:tr h="1673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5 Senses, Holidays Around The World, Dinosaurs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Seasons, Weather, Arctic Animals, Magnets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Our Universe, Transportation, Birds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7030400"/>
                  </a:ext>
                </a:extLst>
              </a:tr>
              <a:tr h="16735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2746046"/>
                  </a:ext>
                </a:extLst>
              </a:tr>
              <a:tr h="170951">
                <a:tc gridSpan="23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Spring Semester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33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475369"/>
                  </a:ext>
                </a:extLst>
              </a:tr>
              <a:tr h="17095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March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April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May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736037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Humor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Responsibility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Kindness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080755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6074350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229773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727153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797131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31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961424"/>
                  </a:ext>
                </a:extLst>
              </a:tr>
              <a:tr h="1673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Health, Nutrition, Farm Animals, Reptiles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Spring, Life Cycles, Insects, Amphibians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Plants, Flowers, Fish &amp; Ocean Animals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455957"/>
                  </a:ext>
                </a:extLst>
              </a:tr>
              <a:tr h="124165"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vert="vert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vert="vert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vert="vert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7118497"/>
                  </a:ext>
                </a:extLst>
              </a:tr>
              <a:tr h="170951">
                <a:tc gridSpan="23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Summer Semester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33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43000"/>
                  </a:ext>
                </a:extLst>
              </a:tr>
              <a:tr h="17095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June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July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August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545633"/>
                  </a:ext>
                </a:extLst>
              </a:tr>
              <a:tr h="1283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Courage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Good Citizens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Pride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965036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603394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38362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50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156254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51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758435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31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52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450068"/>
                  </a:ext>
                </a:extLst>
              </a:tr>
              <a:tr h="1673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Sesame Street:  Summer Splash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 Sesame Street:  My Community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Sesame Street:  Mighty Math &amp; Me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58795"/>
                  </a:ext>
                </a:extLst>
              </a:tr>
              <a:tr h="124165"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vert="vert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vert="vert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vert="vert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338895"/>
                  </a:ext>
                </a:extLst>
              </a:tr>
              <a:tr h="17994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Special Events: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Closed in Observance of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476882"/>
                  </a:ext>
                </a:extLst>
              </a:tr>
              <a:tr h="179949"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the Following Holidays: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730537"/>
                  </a:ext>
                </a:extLst>
              </a:tr>
            </a:tbl>
          </a:graphicData>
        </a:graphic>
      </p:graphicFrame>
      <p:pic>
        <p:nvPicPr>
          <p:cNvPr id="17" name="Picture 16">
            <a:extLst>
              <a:ext uri="{FF2B5EF4-FFF2-40B4-BE49-F238E27FC236}">
                <a16:creationId xmlns:a16="http://schemas.microsoft.com/office/drawing/2014/main" id="{8BB50709-6953-9CFE-9EEC-F71F9C9A4F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77" y="299948"/>
            <a:ext cx="1314451" cy="86296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F9744BE-5DE1-4F71-AD49-BBEFCC8A112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3" r="10430"/>
          <a:stretch/>
        </p:blipFill>
        <p:spPr>
          <a:xfrm>
            <a:off x="2765822" y="8296951"/>
            <a:ext cx="2240756" cy="1094741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9961FB6C-8FBF-212B-1A6A-12D5DA3BF6BA}"/>
              </a:ext>
            </a:extLst>
          </p:cNvPr>
          <p:cNvSpPr txBox="1"/>
          <p:nvPr/>
        </p:nvSpPr>
        <p:spPr>
          <a:xfrm>
            <a:off x="286603" y="8475261"/>
            <a:ext cx="2257425" cy="1283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75D582E7-26BF-EC97-1585-3FB0BB0367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028322"/>
              </p:ext>
            </p:extLst>
          </p:nvPr>
        </p:nvGraphicFramePr>
        <p:xfrm>
          <a:off x="425450" y="8231451"/>
          <a:ext cx="1955800" cy="1447800"/>
        </p:xfrm>
        <a:graphic>
          <a:graphicData uri="http://schemas.openxmlformats.org/drawingml/2006/table">
            <a:tbl>
              <a:tblPr/>
              <a:tblGrid>
                <a:gridCol w="1955800">
                  <a:extLst>
                    <a:ext uri="{9D8B030D-6E8A-4147-A177-3AD203B41FA5}">
                      <a16:colId xmlns:a16="http://schemas.microsoft.com/office/drawing/2014/main" val="1883282805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sng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October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321903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Halloween e-Cards for St. Jude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00068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sng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December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457809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Winter Fest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560487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sng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February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39241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St. Jude Trike-A-Thon &amp;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761309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St Jude Valentine's Day e-Cards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21551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Leap Day 29th!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68660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B3330671-9F6F-E9ED-1F32-803BE25AF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669275"/>
              </p:ext>
            </p:extLst>
          </p:nvPr>
        </p:nvGraphicFramePr>
        <p:xfrm>
          <a:off x="5391152" y="8310655"/>
          <a:ext cx="1949448" cy="1610878"/>
        </p:xfrm>
        <a:graphic>
          <a:graphicData uri="http://schemas.openxmlformats.org/drawingml/2006/table">
            <a:tbl>
              <a:tblPr/>
              <a:tblGrid>
                <a:gridCol w="1949448">
                  <a:extLst>
                    <a:ext uri="{9D8B030D-6E8A-4147-A177-3AD203B41FA5}">
                      <a16:colId xmlns:a16="http://schemas.microsoft.com/office/drawing/2014/main" val="1883282805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Labor Day (9/4)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321903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Thanksgiving Day (11/23)</a:t>
                      </a:r>
                    </a:p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Day after Thanksgiving Day (11/24)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00068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Christmas Federal Holiday (12/25)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457809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New Year's Federal Holiday (1/1)</a:t>
                      </a:r>
                    </a:p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Good Friday (3/29)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560487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77724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Memorial Day (5/27)</a:t>
                      </a:r>
                    </a:p>
                    <a:p>
                      <a:pPr marL="0" marR="0" lvl="0" indent="0" algn="ctr" defTabSz="77724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Juneteenth Federal Holiday (6/19)</a:t>
                      </a:r>
                    </a:p>
                    <a:p>
                      <a:pPr marL="0" marR="0" lvl="0" indent="0" algn="ctr" defTabSz="77724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Independence Day (7/4)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392412"/>
                  </a:ext>
                </a:extLst>
              </a:tr>
              <a:tr h="157363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68660"/>
                  </a:ext>
                </a:extLst>
              </a:tr>
            </a:tbl>
          </a:graphicData>
        </a:graphic>
      </p:graphicFrame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92BFBDC-BAB3-604C-5EC3-A263649B5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69183" y="9499891"/>
            <a:ext cx="3184747" cy="535517"/>
          </a:xfrm>
        </p:spPr>
        <p:txBody>
          <a:bodyPr/>
          <a:lstStyle/>
          <a:p>
            <a:r>
              <a:rPr lang="en-US" dirty="0"/>
              <a:t>© 2021 Childrens Lighthouse Franchise Company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A52C9BB-93F6-6C23-FA92-9367730DC2AA}"/>
                  </a:ext>
                </a:extLst>
              </p14:cNvPr>
              <p14:cNvContentPartPr/>
              <p14:nvPr/>
            </p14:nvContentPartPr>
            <p14:xfrm>
              <a:off x="6832600" y="2280410"/>
              <a:ext cx="291240" cy="138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A52C9BB-93F6-6C23-FA92-9367730DC2A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26480" y="2274290"/>
                <a:ext cx="303480" cy="15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3D07024-0EE6-F502-43B3-BE6B56D56D14}"/>
                  </a:ext>
                </a:extLst>
              </p14:cNvPr>
              <p14:cNvContentPartPr/>
              <p14:nvPr/>
            </p14:nvContentPartPr>
            <p14:xfrm>
              <a:off x="1276000" y="7323170"/>
              <a:ext cx="293760" cy="1508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3D07024-0EE6-F502-43B3-BE6B56D56D1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69880" y="7317050"/>
                <a:ext cx="306000" cy="163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75542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19</TotalTime>
  <Words>654</Words>
  <Application>Microsoft Office PowerPoint</Application>
  <PresentationFormat>Custom</PresentationFormat>
  <Paragraphs>496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Caecilia LT Std Light</vt:lpstr>
      <vt:lpstr>Calibri</vt:lpstr>
      <vt:lpstr>Calibri Light</vt:lpstr>
      <vt:lpstr>Gotham Bold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Curriculum Email</dc:creator>
  <cp:lastModifiedBy>Michael Dority</cp:lastModifiedBy>
  <cp:revision>5</cp:revision>
  <dcterms:created xsi:type="dcterms:W3CDTF">2023-06-13T18:33:55Z</dcterms:created>
  <dcterms:modified xsi:type="dcterms:W3CDTF">2023-08-10T00:44:01Z</dcterms:modified>
</cp:coreProperties>
</file>